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8FD85A-0EE2-40AD-93F6-1AE886D01C33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E646F01-1D1D-43D2-8537-B6BDD4F39E2D}">
      <dgm:prSet/>
      <dgm:spPr/>
      <dgm:t>
        <a:bodyPr/>
        <a:lstStyle/>
        <a:p>
          <a:r>
            <a:rPr lang="en-IN" b="1"/>
            <a:t>Signs &amp; Symptoms Of  Heart And Kidney Involvement along with signs and symptoms of pneumonia with breathlessness </a:t>
          </a:r>
          <a:endParaRPr lang="en-US"/>
        </a:p>
      </dgm:t>
    </dgm:pt>
    <dgm:pt modelId="{35010E4F-9E1A-4B7F-B739-55AED5F68110}" type="parTrans" cxnId="{E0C8D789-74C5-4933-BCC9-0D8B2256C653}">
      <dgm:prSet/>
      <dgm:spPr/>
      <dgm:t>
        <a:bodyPr/>
        <a:lstStyle/>
        <a:p>
          <a:endParaRPr lang="en-US"/>
        </a:p>
      </dgm:t>
    </dgm:pt>
    <dgm:pt modelId="{EE5DDF09-85FF-45F5-BCDC-322C60F1B102}" type="sibTrans" cxnId="{E0C8D789-74C5-4933-BCC9-0D8B2256C653}">
      <dgm:prSet/>
      <dgm:spPr/>
      <dgm:t>
        <a:bodyPr/>
        <a:lstStyle/>
        <a:p>
          <a:endParaRPr lang="en-US"/>
        </a:p>
      </dgm:t>
    </dgm:pt>
    <dgm:pt modelId="{B7A20E69-CF0B-4A65-9077-58851A77EA27}">
      <dgm:prSet/>
      <dgm:spPr/>
      <dgm:t>
        <a:bodyPr/>
        <a:lstStyle/>
        <a:p>
          <a:r>
            <a:rPr lang="en-IN" b="1"/>
            <a:t>Medicine :-</a:t>
          </a:r>
          <a:endParaRPr lang="en-US"/>
        </a:p>
      </dgm:t>
    </dgm:pt>
    <dgm:pt modelId="{84409A95-A723-49F1-A32A-5777926633EE}" type="parTrans" cxnId="{C9DE006C-A8E1-4F3B-AA44-49CC07F7D65C}">
      <dgm:prSet/>
      <dgm:spPr/>
      <dgm:t>
        <a:bodyPr/>
        <a:lstStyle/>
        <a:p>
          <a:endParaRPr lang="en-US"/>
        </a:p>
      </dgm:t>
    </dgm:pt>
    <dgm:pt modelId="{9C549D67-2CBC-4210-B2BC-1F807AEF0A03}" type="sibTrans" cxnId="{C9DE006C-A8E1-4F3B-AA44-49CC07F7D65C}">
      <dgm:prSet/>
      <dgm:spPr/>
      <dgm:t>
        <a:bodyPr/>
        <a:lstStyle/>
        <a:p>
          <a:endParaRPr lang="en-US"/>
        </a:p>
      </dgm:t>
    </dgm:pt>
    <dgm:pt modelId="{8DD71FBA-A6C4-4642-8128-516400BBF68E}">
      <dgm:prSet/>
      <dgm:spPr/>
      <dgm:t>
        <a:bodyPr/>
        <a:lstStyle/>
        <a:p>
          <a:r>
            <a:rPr lang="en-IN" dirty="0"/>
            <a:t>ANTIMONIUM ARSENICOSUM 1m ( 5 drops TDS)</a:t>
          </a:r>
          <a:endParaRPr lang="en-US" dirty="0"/>
        </a:p>
      </dgm:t>
    </dgm:pt>
    <dgm:pt modelId="{F72C82FA-8056-4604-AFFE-4CE2D55E0F8B}" type="parTrans" cxnId="{DB7659E7-D145-417A-9852-DF49C2A35509}">
      <dgm:prSet/>
      <dgm:spPr/>
      <dgm:t>
        <a:bodyPr/>
        <a:lstStyle/>
        <a:p>
          <a:endParaRPr lang="en-US"/>
        </a:p>
      </dgm:t>
    </dgm:pt>
    <dgm:pt modelId="{D31F9A27-0147-454D-8DF0-576B973D5957}" type="sibTrans" cxnId="{DB7659E7-D145-417A-9852-DF49C2A35509}">
      <dgm:prSet/>
      <dgm:spPr/>
      <dgm:t>
        <a:bodyPr/>
        <a:lstStyle/>
        <a:p>
          <a:endParaRPr lang="en-US"/>
        </a:p>
      </dgm:t>
    </dgm:pt>
    <dgm:pt modelId="{69EEC6E6-FBF9-4CE9-91DC-7DCD5CAA7E55}">
      <dgm:prSet/>
      <dgm:spPr/>
      <dgm:t>
        <a:bodyPr/>
        <a:lstStyle/>
        <a:p>
          <a:r>
            <a:rPr lang="en-IN"/>
            <a:t>CAMPHORA 200 ( 5 drops TDS)</a:t>
          </a:r>
          <a:endParaRPr lang="en-US"/>
        </a:p>
      </dgm:t>
    </dgm:pt>
    <dgm:pt modelId="{44FC653C-EC1A-47B8-8852-1101F0E3D2D8}" type="parTrans" cxnId="{080F910C-C042-4011-BEB0-31A5BE9D8D98}">
      <dgm:prSet/>
      <dgm:spPr/>
      <dgm:t>
        <a:bodyPr/>
        <a:lstStyle/>
        <a:p>
          <a:endParaRPr lang="en-US"/>
        </a:p>
      </dgm:t>
    </dgm:pt>
    <dgm:pt modelId="{E0C8C049-EE93-4DFB-82F3-F45E24CA30BD}" type="sibTrans" cxnId="{080F910C-C042-4011-BEB0-31A5BE9D8D98}">
      <dgm:prSet/>
      <dgm:spPr/>
      <dgm:t>
        <a:bodyPr/>
        <a:lstStyle/>
        <a:p>
          <a:endParaRPr lang="en-US"/>
        </a:p>
      </dgm:t>
    </dgm:pt>
    <dgm:pt modelId="{C24FEE90-0F4D-4333-B0E4-F5901AA9FA72}">
      <dgm:prSet/>
      <dgm:spPr/>
      <dgm:t>
        <a:bodyPr/>
        <a:lstStyle/>
        <a:p>
          <a:r>
            <a:rPr lang="en-IN"/>
            <a:t>CUPRUM ARS 30 ( 5 drops TDS)</a:t>
          </a:r>
          <a:endParaRPr lang="en-US"/>
        </a:p>
      </dgm:t>
    </dgm:pt>
    <dgm:pt modelId="{CD5F2FDC-0132-4EA9-9D56-742B1C1E18A0}" type="parTrans" cxnId="{A5487DCF-4F97-4226-A216-1FBF2BCCECD9}">
      <dgm:prSet/>
      <dgm:spPr/>
      <dgm:t>
        <a:bodyPr/>
        <a:lstStyle/>
        <a:p>
          <a:endParaRPr lang="en-US"/>
        </a:p>
      </dgm:t>
    </dgm:pt>
    <dgm:pt modelId="{A8704D6F-EDC3-4EFF-8A48-DAE38DBB7840}" type="sibTrans" cxnId="{A5487DCF-4F97-4226-A216-1FBF2BCCECD9}">
      <dgm:prSet/>
      <dgm:spPr/>
      <dgm:t>
        <a:bodyPr/>
        <a:lstStyle/>
        <a:p>
          <a:endParaRPr lang="en-US"/>
        </a:p>
      </dgm:t>
    </dgm:pt>
    <dgm:pt modelId="{295F24F3-3041-48AC-8559-8322013C537A}">
      <dgm:prSet/>
      <dgm:spPr/>
      <dgm:t>
        <a:bodyPr/>
        <a:lstStyle/>
        <a:p>
          <a:r>
            <a:rPr lang="en-IN"/>
            <a:t>BIO COMBINATION NUMBER 4 ( 4 TABS TDS)</a:t>
          </a:r>
          <a:endParaRPr lang="en-US"/>
        </a:p>
      </dgm:t>
    </dgm:pt>
    <dgm:pt modelId="{61E8A61F-295E-418A-8726-BAD42ACF6B1C}" type="parTrans" cxnId="{5AF18190-8698-4B15-BCA9-AEB1D94C20BD}">
      <dgm:prSet/>
      <dgm:spPr/>
      <dgm:t>
        <a:bodyPr/>
        <a:lstStyle/>
        <a:p>
          <a:endParaRPr lang="en-US"/>
        </a:p>
      </dgm:t>
    </dgm:pt>
    <dgm:pt modelId="{4AB3A742-852C-4C6F-9855-20962F9E3F57}" type="sibTrans" cxnId="{5AF18190-8698-4B15-BCA9-AEB1D94C20BD}">
      <dgm:prSet/>
      <dgm:spPr/>
      <dgm:t>
        <a:bodyPr/>
        <a:lstStyle/>
        <a:p>
          <a:endParaRPr lang="en-US"/>
        </a:p>
      </dgm:t>
    </dgm:pt>
    <dgm:pt modelId="{541AEAEB-D97B-42E2-9828-4B693D763B61}">
      <dgm:prSet/>
      <dgm:spPr/>
      <dgm:t>
        <a:bodyPr/>
        <a:lstStyle/>
        <a:p>
          <a:r>
            <a:rPr lang="en-IN"/>
            <a:t>CONTINUE THE CONVENTIONAL TREATMENT BEING GIVEN BY THE CONCERNED PHYSICIAN </a:t>
          </a:r>
          <a:endParaRPr lang="en-US"/>
        </a:p>
      </dgm:t>
    </dgm:pt>
    <dgm:pt modelId="{5BD623BB-C220-4ACE-98CB-3B3A394215A1}" type="parTrans" cxnId="{5CC7553F-D7DF-404F-B511-1423A4645C56}">
      <dgm:prSet/>
      <dgm:spPr/>
      <dgm:t>
        <a:bodyPr/>
        <a:lstStyle/>
        <a:p>
          <a:endParaRPr lang="en-US"/>
        </a:p>
      </dgm:t>
    </dgm:pt>
    <dgm:pt modelId="{2FDA6AF6-D066-4714-AF72-6D633918A42D}" type="sibTrans" cxnId="{5CC7553F-D7DF-404F-B511-1423A4645C56}">
      <dgm:prSet/>
      <dgm:spPr/>
      <dgm:t>
        <a:bodyPr/>
        <a:lstStyle/>
        <a:p>
          <a:endParaRPr lang="en-US"/>
        </a:p>
      </dgm:t>
    </dgm:pt>
    <dgm:pt modelId="{360734E3-546C-4D29-98D2-797DEF38B388}" type="pres">
      <dgm:prSet presAssocID="{7C8FD85A-0EE2-40AD-93F6-1AE886D01C33}" presName="Name0" presStyleCnt="0">
        <dgm:presLayoutVars>
          <dgm:dir/>
          <dgm:resizeHandles val="exact"/>
        </dgm:presLayoutVars>
      </dgm:prSet>
      <dgm:spPr/>
    </dgm:pt>
    <dgm:pt modelId="{4A4EBE60-DD3E-4202-B094-47B1FF54D7FA}" type="pres">
      <dgm:prSet presAssocID="{0E646F01-1D1D-43D2-8537-B6BDD4F39E2D}" presName="node" presStyleLbl="node1" presStyleIdx="0" presStyleCnt="2">
        <dgm:presLayoutVars>
          <dgm:bulletEnabled val="1"/>
        </dgm:presLayoutVars>
      </dgm:prSet>
      <dgm:spPr/>
    </dgm:pt>
    <dgm:pt modelId="{9642D0E7-1211-4E0C-8215-92DAAA6D5BFD}" type="pres">
      <dgm:prSet presAssocID="{EE5DDF09-85FF-45F5-BCDC-322C60F1B102}" presName="sibTrans" presStyleLbl="sibTrans1D1" presStyleIdx="0" presStyleCnt="1"/>
      <dgm:spPr/>
    </dgm:pt>
    <dgm:pt modelId="{F39B267B-F356-49D6-B334-062B71827F97}" type="pres">
      <dgm:prSet presAssocID="{EE5DDF09-85FF-45F5-BCDC-322C60F1B102}" presName="connectorText" presStyleLbl="sibTrans1D1" presStyleIdx="0" presStyleCnt="1"/>
      <dgm:spPr/>
    </dgm:pt>
    <dgm:pt modelId="{67921DDF-5A95-47D8-AB6C-4698659E1916}" type="pres">
      <dgm:prSet presAssocID="{B7A20E69-CF0B-4A65-9077-58851A77EA27}" presName="node" presStyleLbl="node1" presStyleIdx="1" presStyleCnt="2">
        <dgm:presLayoutVars>
          <dgm:bulletEnabled val="1"/>
        </dgm:presLayoutVars>
      </dgm:prSet>
      <dgm:spPr/>
    </dgm:pt>
  </dgm:ptLst>
  <dgm:cxnLst>
    <dgm:cxn modelId="{EC50A401-5372-4281-A62B-4CB3E523E65D}" type="presOf" srcId="{0E646F01-1D1D-43D2-8537-B6BDD4F39E2D}" destId="{4A4EBE60-DD3E-4202-B094-47B1FF54D7FA}" srcOrd="0" destOrd="0" presId="urn:microsoft.com/office/officeart/2016/7/layout/RepeatingBendingProcessNew"/>
    <dgm:cxn modelId="{080F910C-C042-4011-BEB0-31A5BE9D8D98}" srcId="{B7A20E69-CF0B-4A65-9077-58851A77EA27}" destId="{69EEC6E6-FBF9-4CE9-91DC-7DCD5CAA7E55}" srcOrd="1" destOrd="0" parTransId="{44FC653C-EC1A-47B8-8852-1101F0E3D2D8}" sibTransId="{E0C8C049-EE93-4DFB-82F3-F45E24CA30BD}"/>
    <dgm:cxn modelId="{3D866D0D-AFCA-42CC-875B-358F8D0B82CA}" type="presOf" srcId="{B7A20E69-CF0B-4A65-9077-58851A77EA27}" destId="{67921DDF-5A95-47D8-AB6C-4698659E1916}" srcOrd="0" destOrd="0" presId="urn:microsoft.com/office/officeart/2016/7/layout/RepeatingBendingProcessNew"/>
    <dgm:cxn modelId="{F8A74C1C-1697-4CD7-AE93-C243DEA9E311}" type="presOf" srcId="{295F24F3-3041-48AC-8559-8322013C537A}" destId="{67921DDF-5A95-47D8-AB6C-4698659E1916}" srcOrd="0" destOrd="4" presId="urn:microsoft.com/office/officeart/2016/7/layout/RepeatingBendingProcessNew"/>
    <dgm:cxn modelId="{5CC7553F-D7DF-404F-B511-1423A4645C56}" srcId="{B7A20E69-CF0B-4A65-9077-58851A77EA27}" destId="{541AEAEB-D97B-42E2-9828-4B693D763B61}" srcOrd="4" destOrd="0" parTransId="{5BD623BB-C220-4ACE-98CB-3B3A394215A1}" sibTransId="{2FDA6AF6-D066-4714-AF72-6D633918A42D}"/>
    <dgm:cxn modelId="{C94AFD3F-6C0A-4BEE-8998-E2E5D2F4CFE2}" type="presOf" srcId="{C24FEE90-0F4D-4333-B0E4-F5901AA9FA72}" destId="{67921DDF-5A95-47D8-AB6C-4698659E1916}" srcOrd="0" destOrd="3" presId="urn:microsoft.com/office/officeart/2016/7/layout/RepeatingBendingProcessNew"/>
    <dgm:cxn modelId="{402F8D44-C868-401C-BADD-5AF3AA5AFA3D}" type="presOf" srcId="{69EEC6E6-FBF9-4CE9-91DC-7DCD5CAA7E55}" destId="{67921DDF-5A95-47D8-AB6C-4698659E1916}" srcOrd="0" destOrd="2" presId="urn:microsoft.com/office/officeart/2016/7/layout/RepeatingBendingProcessNew"/>
    <dgm:cxn modelId="{35FFEB4B-D7D8-4CD9-B5A4-017F540A0A8E}" type="presOf" srcId="{EE5DDF09-85FF-45F5-BCDC-322C60F1B102}" destId="{F39B267B-F356-49D6-B334-062B71827F97}" srcOrd="1" destOrd="0" presId="urn:microsoft.com/office/officeart/2016/7/layout/RepeatingBendingProcessNew"/>
    <dgm:cxn modelId="{C9DE006C-A8E1-4F3B-AA44-49CC07F7D65C}" srcId="{7C8FD85A-0EE2-40AD-93F6-1AE886D01C33}" destId="{B7A20E69-CF0B-4A65-9077-58851A77EA27}" srcOrd="1" destOrd="0" parTransId="{84409A95-A723-49F1-A32A-5777926633EE}" sibTransId="{9C549D67-2CBC-4210-B2BC-1F807AEF0A03}"/>
    <dgm:cxn modelId="{4E3FA978-3A8D-454C-B82E-DB80E956665E}" type="presOf" srcId="{7C8FD85A-0EE2-40AD-93F6-1AE886D01C33}" destId="{360734E3-546C-4D29-98D2-797DEF38B388}" srcOrd="0" destOrd="0" presId="urn:microsoft.com/office/officeart/2016/7/layout/RepeatingBendingProcessNew"/>
    <dgm:cxn modelId="{2AD36881-F88E-49F9-B4FC-15F0389AD7B4}" type="presOf" srcId="{EE5DDF09-85FF-45F5-BCDC-322C60F1B102}" destId="{9642D0E7-1211-4E0C-8215-92DAAA6D5BFD}" srcOrd="0" destOrd="0" presId="urn:microsoft.com/office/officeart/2016/7/layout/RepeatingBendingProcessNew"/>
    <dgm:cxn modelId="{E0C8D789-74C5-4933-BCC9-0D8B2256C653}" srcId="{7C8FD85A-0EE2-40AD-93F6-1AE886D01C33}" destId="{0E646F01-1D1D-43D2-8537-B6BDD4F39E2D}" srcOrd="0" destOrd="0" parTransId="{35010E4F-9E1A-4B7F-B739-55AED5F68110}" sibTransId="{EE5DDF09-85FF-45F5-BCDC-322C60F1B102}"/>
    <dgm:cxn modelId="{5AF18190-8698-4B15-BCA9-AEB1D94C20BD}" srcId="{B7A20E69-CF0B-4A65-9077-58851A77EA27}" destId="{295F24F3-3041-48AC-8559-8322013C537A}" srcOrd="3" destOrd="0" parTransId="{61E8A61F-295E-418A-8726-BAD42ACF6B1C}" sibTransId="{4AB3A742-852C-4C6F-9855-20962F9E3F57}"/>
    <dgm:cxn modelId="{2F2397AF-404C-4A2F-AFAB-D5A48F82D702}" type="presOf" srcId="{8DD71FBA-A6C4-4642-8128-516400BBF68E}" destId="{67921DDF-5A95-47D8-AB6C-4698659E1916}" srcOrd="0" destOrd="1" presId="urn:microsoft.com/office/officeart/2016/7/layout/RepeatingBendingProcessNew"/>
    <dgm:cxn modelId="{A5487DCF-4F97-4226-A216-1FBF2BCCECD9}" srcId="{B7A20E69-CF0B-4A65-9077-58851A77EA27}" destId="{C24FEE90-0F4D-4333-B0E4-F5901AA9FA72}" srcOrd="2" destOrd="0" parTransId="{CD5F2FDC-0132-4EA9-9D56-742B1C1E18A0}" sibTransId="{A8704D6F-EDC3-4EFF-8A48-DAE38DBB7840}"/>
    <dgm:cxn modelId="{DB7659E7-D145-417A-9852-DF49C2A35509}" srcId="{B7A20E69-CF0B-4A65-9077-58851A77EA27}" destId="{8DD71FBA-A6C4-4642-8128-516400BBF68E}" srcOrd="0" destOrd="0" parTransId="{F72C82FA-8056-4604-AFFE-4CE2D55E0F8B}" sibTransId="{D31F9A27-0147-454D-8DF0-576B973D5957}"/>
    <dgm:cxn modelId="{AD103CFE-7D2E-4466-8F92-7B5B304B117B}" type="presOf" srcId="{541AEAEB-D97B-42E2-9828-4B693D763B61}" destId="{67921DDF-5A95-47D8-AB6C-4698659E1916}" srcOrd="0" destOrd="5" presId="urn:microsoft.com/office/officeart/2016/7/layout/RepeatingBendingProcessNew"/>
    <dgm:cxn modelId="{B2EB09EB-A995-47E7-B6C3-90C7267ACDC8}" type="presParOf" srcId="{360734E3-546C-4D29-98D2-797DEF38B388}" destId="{4A4EBE60-DD3E-4202-B094-47B1FF54D7FA}" srcOrd="0" destOrd="0" presId="urn:microsoft.com/office/officeart/2016/7/layout/RepeatingBendingProcessNew"/>
    <dgm:cxn modelId="{A50D9923-B41F-455E-8E8C-D441BB6ED60D}" type="presParOf" srcId="{360734E3-546C-4D29-98D2-797DEF38B388}" destId="{9642D0E7-1211-4E0C-8215-92DAAA6D5BFD}" srcOrd="1" destOrd="0" presId="urn:microsoft.com/office/officeart/2016/7/layout/RepeatingBendingProcessNew"/>
    <dgm:cxn modelId="{2DAADE3E-4259-4E65-996B-14835C5F2365}" type="presParOf" srcId="{9642D0E7-1211-4E0C-8215-92DAAA6D5BFD}" destId="{F39B267B-F356-49D6-B334-062B71827F97}" srcOrd="0" destOrd="0" presId="urn:microsoft.com/office/officeart/2016/7/layout/RepeatingBendingProcessNew"/>
    <dgm:cxn modelId="{E1F7B5B2-AC92-43BA-83BE-FA8BA255D2B9}" type="presParOf" srcId="{360734E3-546C-4D29-98D2-797DEF38B388}" destId="{67921DDF-5A95-47D8-AB6C-4698659E1916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2D0E7-1211-4E0C-8215-92DAAA6D5BFD}">
      <dsp:nvSpPr>
        <dsp:cNvPr id="0" name=""/>
        <dsp:cNvSpPr/>
      </dsp:nvSpPr>
      <dsp:spPr>
        <a:xfrm>
          <a:off x="4444652" y="2764277"/>
          <a:ext cx="9916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91605" y="4572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14899" y="2804886"/>
        <a:ext cx="51110" cy="10222"/>
      </dsp:txXfrm>
    </dsp:sp>
    <dsp:sp modelId="{4A4EBE60-DD3E-4202-B094-47B1FF54D7FA}">
      <dsp:nvSpPr>
        <dsp:cNvPr id="0" name=""/>
        <dsp:cNvSpPr/>
      </dsp:nvSpPr>
      <dsp:spPr>
        <a:xfrm>
          <a:off x="2081" y="1476686"/>
          <a:ext cx="4444370" cy="26666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78" tIns="228596" rIns="217778" bIns="22859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b="1" kern="1200"/>
            <a:t>Signs &amp; Symptoms Of  Heart And Kidney Involvement along with signs and symptoms of pneumonia with breathlessness </a:t>
          </a:r>
          <a:endParaRPr lang="en-US" sz="1900" kern="1200"/>
        </a:p>
      </dsp:txBody>
      <dsp:txXfrm>
        <a:off x="2081" y="1476686"/>
        <a:ext cx="4444370" cy="2666622"/>
      </dsp:txXfrm>
    </dsp:sp>
    <dsp:sp modelId="{67921DDF-5A95-47D8-AB6C-4698659E1916}">
      <dsp:nvSpPr>
        <dsp:cNvPr id="0" name=""/>
        <dsp:cNvSpPr/>
      </dsp:nvSpPr>
      <dsp:spPr>
        <a:xfrm>
          <a:off x="5468657" y="1476686"/>
          <a:ext cx="4444370" cy="2666622"/>
        </a:xfrm>
        <a:prstGeom prst="rect">
          <a:avLst/>
        </a:prstGeom>
        <a:solidFill>
          <a:schemeClr val="accent5">
            <a:hueOff val="2495256"/>
            <a:satOff val="-50489"/>
            <a:lumOff val="1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78" tIns="228596" rIns="217778" bIns="228596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b="1" kern="1200"/>
            <a:t>Medicine :-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 dirty="0"/>
            <a:t>ANTIMONIUM ARSENICOSUM 1m ( 5 drops TDS)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CAMPHORA 200 ( 5 drops TDS)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CUPRUM ARS 30 ( 5 drops TDS)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BIO COMBINATION NUMBER 4 ( 4 TABS TDS)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CONTINUE THE CONVENTIONAL TREATMENT BEING GIVEN BY THE CONCERNED PHYSICIAN </a:t>
          </a:r>
          <a:endParaRPr lang="en-US" sz="1500" kern="1200"/>
        </a:p>
      </dsp:txBody>
      <dsp:txXfrm>
        <a:off x="5468657" y="1476686"/>
        <a:ext cx="4444370" cy="2666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B851E91-9A2B-48AE-B6BB-ED7E48EF0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N"/>
              <a:t>BY – DR.ANIL KUMAR (MBBS,MD &amp; BHMS)</a:t>
            </a:r>
          </a:p>
          <a:p>
            <a:pPr>
              <a:lnSpc>
                <a:spcPct val="90000"/>
              </a:lnSpc>
            </a:pPr>
            <a:r>
              <a:rPr lang="en-IN"/>
              <a:t>NEURO AND GENERAL HOMEOPATHIC CLINIC MEERUT.</a:t>
            </a:r>
          </a:p>
          <a:p>
            <a:pPr>
              <a:lnSpc>
                <a:spcPct val="90000"/>
              </a:lnSpc>
            </a:pPr>
            <a:r>
              <a:rPr lang="en-IN"/>
              <a:t>EMAIL: mbbsmdhomeopath@gmail.com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3D05CB-023F-44F0-A3B8-7EC629F67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pPr algn="ctr"/>
            <a:r>
              <a:rPr lang="en-IN" sz="5000" dirty="0"/>
              <a:t>MEDICAL MANAGEMENT</a:t>
            </a:r>
            <a:br>
              <a:rPr lang="en-IN" sz="5000" dirty="0"/>
            </a:br>
            <a:r>
              <a:rPr lang="en-IN" sz="5000" dirty="0"/>
              <a:t>(CORONAVIRUS PANDEMIC)</a:t>
            </a:r>
            <a:br>
              <a:rPr lang="en-IN" sz="5000" dirty="0"/>
            </a:br>
            <a:endParaRPr lang="en-IN" sz="5000" dirty="0"/>
          </a:p>
        </p:txBody>
      </p:sp>
    </p:spTree>
    <p:extLst>
      <p:ext uri="{BB962C8B-B14F-4D97-AF65-F5344CB8AC3E}">
        <p14:creationId xmlns:p14="http://schemas.microsoft.com/office/powerpoint/2010/main" val="217185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2681FF-A586-435B-8C87-0D97A61B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IN" dirty="0"/>
              <a:t>SECOND STAGE</a:t>
            </a:r>
            <a:br>
              <a:rPr lang="en-IN" dirty="0"/>
            </a:br>
            <a:r>
              <a:rPr lang="en-IN" dirty="0"/>
              <a:t>           C     </a:t>
            </a:r>
          </a:p>
        </p:txBody>
      </p:sp>
      <p:sp>
        <p:nvSpPr>
          <p:cNvPr id="15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C2E3D-C274-451D-94C4-2619DF28D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IN" dirty="0"/>
              <a:t>Symptoms: high fever accompanied by loquacity and discordant pulse </a:t>
            </a:r>
          </a:p>
          <a:p>
            <a:r>
              <a:rPr lang="en-IN" dirty="0"/>
              <a:t>Medicine: PYROGENIUM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Dosage: 5 drops in ½ cup of water 3 times daily </a:t>
            </a:r>
          </a:p>
          <a:p>
            <a:pPr marL="0" indent="0">
              <a:buNone/>
            </a:pPr>
            <a:r>
              <a:rPr lang="en-IN" dirty="0"/>
              <a:t>                                            +</a:t>
            </a:r>
          </a:p>
          <a:p>
            <a:pPr marL="0" indent="0">
              <a:buNone/>
            </a:pPr>
            <a:r>
              <a:rPr lang="en-IN" dirty="0"/>
              <a:t>Bio combination no. 4 ( </a:t>
            </a:r>
            <a:r>
              <a:rPr lang="en-IN" dirty="0" err="1"/>
              <a:t>Biochemic</a:t>
            </a:r>
            <a:r>
              <a:rPr lang="en-IN" dirty="0"/>
              <a:t> medicine ) </a:t>
            </a:r>
          </a:p>
          <a:p>
            <a:pPr marL="0" indent="0">
              <a:buNone/>
            </a:pPr>
            <a:r>
              <a:rPr lang="en-IN" dirty="0"/>
              <a:t>Dosage: Adult –4 tablets 3 times a day</a:t>
            </a:r>
          </a:p>
          <a:p>
            <a:pPr marL="0" indent="0">
              <a:buNone/>
            </a:pPr>
            <a:r>
              <a:rPr lang="en-IN" dirty="0"/>
              <a:t>       children – 2 tablets 3 times a day</a:t>
            </a:r>
          </a:p>
          <a:p>
            <a:pPr marL="0" indent="0">
              <a:buNone/>
            </a:pPr>
            <a:r>
              <a:rPr lang="en-IN" b="1" dirty="0"/>
              <a:t>NOTE: CONTINUE TILL SYMPTOMS PERSIST ALONG WITH OTHER SYMPTOMATIC MEDICATION PRESCRIBED BY YOUR PHYSICIAN </a:t>
            </a:r>
          </a:p>
          <a:p>
            <a:endParaRPr lang="en-IN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834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2BDA0F-8BD9-4B1E-B4C0-FC131BC55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pPr algn="ctr"/>
            <a:r>
              <a:rPr lang="en-IN" dirty="0"/>
              <a:t>SECOND STAGE</a:t>
            </a:r>
            <a:br>
              <a:rPr lang="en-IN" dirty="0"/>
            </a:br>
            <a:r>
              <a:rPr lang="en-IN" dirty="0"/>
              <a:t>D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38DFF-35DE-4A35-A831-7F6749375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IN" dirty="0"/>
              <a:t>Symptoms: dullness + dizziness+ drowsiness+ torpor &amp; may or may not be accompanied by involuntary urination or poor control on urination</a:t>
            </a:r>
          </a:p>
          <a:p>
            <a:r>
              <a:rPr lang="en-IN" dirty="0"/>
              <a:t>Medicine : GELSIMIUM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Dosage: 5 drops in ½ cup of water 3 times daily </a:t>
            </a:r>
          </a:p>
          <a:p>
            <a:pPr marL="0" indent="0">
              <a:buNone/>
            </a:pPr>
            <a:r>
              <a:rPr lang="en-IN" dirty="0"/>
              <a:t>                                            +</a:t>
            </a:r>
          </a:p>
          <a:p>
            <a:pPr marL="0" indent="0">
              <a:buNone/>
            </a:pPr>
            <a:r>
              <a:rPr lang="en-IN" dirty="0"/>
              <a:t>Bio combination no. 4 ( </a:t>
            </a:r>
            <a:r>
              <a:rPr lang="en-IN" dirty="0" err="1"/>
              <a:t>Biochemic</a:t>
            </a:r>
            <a:r>
              <a:rPr lang="en-IN" dirty="0"/>
              <a:t> medicine ) </a:t>
            </a:r>
          </a:p>
          <a:p>
            <a:pPr marL="0" indent="0">
              <a:buNone/>
            </a:pPr>
            <a:r>
              <a:rPr lang="en-IN" dirty="0"/>
              <a:t>Dosage: Adult –4 tablets 3 times a day</a:t>
            </a:r>
          </a:p>
          <a:p>
            <a:pPr marL="0" indent="0">
              <a:buNone/>
            </a:pPr>
            <a:r>
              <a:rPr lang="en-IN" dirty="0"/>
              <a:t>       children – 2 tablets 3 times a day</a:t>
            </a:r>
          </a:p>
          <a:p>
            <a:pPr marL="0" indent="0">
              <a:buNone/>
            </a:pPr>
            <a:r>
              <a:rPr lang="en-IN" b="1" dirty="0"/>
              <a:t>NOTE: CONTINUE TILL SYMPTOMS PERSIST ALONG WITH OTHER SYMPTOMATIC MEDICATION PRESCRIBED BY YOUR PHYSICIAN 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0276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CA788-1BB2-42FF-B9DA-7C84DFF3E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IN"/>
              <a:t>STAGE 3</a:t>
            </a:r>
            <a:endParaRPr lang="en-IN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C8494-C65D-409A-92DB-76BF638F3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IN" dirty="0"/>
              <a:t>Symptoms : pneumonia with breathlessness+ restlessness and irritability </a:t>
            </a:r>
          </a:p>
          <a:p>
            <a:pPr marL="0" indent="0">
              <a:buNone/>
            </a:pPr>
            <a:r>
              <a:rPr lang="en-IN" dirty="0"/>
              <a:t>Medicine:- </a:t>
            </a:r>
          </a:p>
          <a:p>
            <a:pPr>
              <a:buFont typeface="+mj-lt"/>
              <a:buAutoNum type="arabicPeriod"/>
            </a:pPr>
            <a:r>
              <a:rPr lang="en-IN" dirty="0"/>
              <a:t>  ANTIMONIUM ARSENICOSUM 200 ( 5 drops TDS)</a:t>
            </a:r>
          </a:p>
          <a:p>
            <a:pPr>
              <a:buFont typeface="+mj-lt"/>
              <a:buAutoNum type="arabicPeriod"/>
            </a:pPr>
            <a:r>
              <a:rPr lang="en-IN" dirty="0"/>
              <a:t> CARBO VEGETABLIS 200 (5 drops TDS)</a:t>
            </a:r>
          </a:p>
          <a:p>
            <a:pPr>
              <a:buFont typeface="+mj-lt"/>
              <a:buAutoNum type="arabicPeriod"/>
            </a:pPr>
            <a:r>
              <a:rPr lang="en-IN" dirty="0"/>
              <a:t>  BIO COMBINATION 4 ( 4 Tabs TDS )</a:t>
            </a:r>
          </a:p>
          <a:p>
            <a:pPr>
              <a:buFont typeface="+mj-lt"/>
              <a:buAutoNum type="arabicPeriod"/>
            </a:pPr>
            <a:r>
              <a:rPr lang="en-IN" dirty="0"/>
              <a:t>  CONTINUE CONVENTIONAL TREATMENT BEING GIVEN BY THE CONCERNED PHYSICIAN 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44265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5BD8-F422-402D-BAF0-94AE8EDA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IN"/>
              <a:t>STAGE 4</a:t>
            </a:r>
            <a:endParaRPr lang="en-IN" dirty="0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0BE84277-FC7F-47F0-A6F6-7D25AA0102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675453"/>
              </p:ext>
            </p:extLst>
          </p:nvPr>
        </p:nvGraphicFramePr>
        <p:xfrm>
          <a:off x="677862" y="422031"/>
          <a:ext cx="9915110" cy="5619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5566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31292D-47F3-47DC-9989-3370B609C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IN"/>
              <a:t>STAGE OF COLLAPSE</a:t>
            </a:r>
            <a:endParaRPr lang="en-IN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BE50-BD21-477E-A5C6-271E191BB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1484243"/>
            <a:ext cx="8910429" cy="455712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With the symptoms &amp; signs of : –</a:t>
            </a:r>
          </a:p>
          <a:p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pulmonary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oedemia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(swelling), chest pain , heart failure, hypotension, heart failure , frequent inter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mittent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&amp; irregular pulse , haemorrhage from any orifice </a:t>
            </a:r>
          </a:p>
          <a:p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MEDICINE :-</a:t>
            </a:r>
          </a:p>
          <a:p>
            <a:pPr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ADRENALIUM 1M</a:t>
            </a:r>
            <a:r>
              <a:rPr lang="en-IN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- DOSAGE: 3 doses at 1 hr interval and can be repeated if needed</a:t>
            </a:r>
          </a:p>
          <a:p>
            <a:pPr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 VEG 1M  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( 8 hourly)</a:t>
            </a:r>
          </a:p>
          <a:p>
            <a:pPr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ANTIMONIUM ARS 1M 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( 8 HOURLY)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4747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F2CB4-9FC8-46BD-B801-4F7106619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IN"/>
              <a:t>GENERAL VITALISER AND IMMUNE BOOSTER</a:t>
            </a:r>
            <a:endParaRPr lang="en-IN" dirty="0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36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1BAF9-19D2-48A9-885C-9DCEEED21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/>
              <a:t>1. FOR ADULT + OLD PEOPLE  ( 10 drops each in half cup of water- 3 times a day)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/>
              <a:t>DAMINA  Q + ASHWAGANDHA Q+ AVENA SATIVA Q+ GINSANG Q</a:t>
            </a:r>
          </a:p>
          <a:p>
            <a:pPr marL="0" indent="0">
              <a:buNone/>
            </a:pPr>
            <a:endParaRPr lang="en-IN"/>
          </a:p>
          <a:p>
            <a:pPr marL="0" indent="0">
              <a:buNone/>
            </a:pPr>
            <a:r>
              <a:rPr lang="en-IN"/>
              <a:t>2.FOR CHILDREN – IMMUNITY BOOSTER + PROPHYLACTIC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/>
              <a:t>ASHAWAGANDHA Q+ EUCLYPTUS Q + EUPHARASHIA Q</a:t>
            </a:r>
          </a:p>
          <a:p>
            <a:pPr>
              <a:buFont typeface="Wingdings" panose="05000000000000000000" pitchFamily="2" charset="2"/>
              <a:buChar char="q"/>
            </a:pPr>
            <a:endParaRPr lang="en-IN"/>
          </a:p>
          <a:p>
            <a:pPr marL="0" indent="0">
              <a:buNone/>
            </a:pPr>
            <a:r>
              <a:rPr lang="en-IN" b="1"/>
              <a:t>3.SLEEPLESSNESS</a:t>
            </a:r>
            <a:r>
              <a:rPr lang="en-IN"/>
              <a:t>  + RESTLESSNESS DUE TO FEAR ( 10 drops each in half cup of water- 3 times a day)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/>
              <a:t>ASHWAGANDHA Q+ GINSANG Q+ PASSIFLORA Q</a:t>
            </a:r>
          </a:p>
          <a:p>
            <a:pPr>
              <a:buFont typeface="Wingdings" panose="05000000000000000000" pitchFamily="2" charset="2"/>
              <a:buChar char="q"/>
            </a:pPr>
            <a:endParaRPr lang="en-IN"/>
          </a:p>
          <a:p>
            <a:pPr>
              <a:buFont typeface="Wingdings" panose="05000000000000000000" pitchFamily="2" charset="2"/>
              <a:buChar char="q"/>
            </a:pPr>
            <a:endParaRPr lang="en-IN" dirty="0"/>
          </a:p>
        </p:txBody>
      </p:sp>
      <p:sp>
        <p:nvSpPr>
          <p:cNvPr id="54" name="Isosceles Triangle 38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740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B56895-7420-4357-B86C-572DE523DC3B}"/>
              </a:ext>
            </a:extLst>
          </p:cNvPr>
          <p:cNvSpPr txBox="1"/>
          <p:nvPr/>
        </p:nvSpPr>
        <p:spPr>
          <a:xfrm>
            <a:off x="1333502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4400" b="1" u="sng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GENERAL PROPHYLAXIS</a:t>
            </a:r>
          </a:p>
        </p:txBody>
      </p:sp>
      <p:sp>
        <p:nvSpPr>
          <p:cNvPr id="19" name="Isosceles Triangle 12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CB7BB-7891-4302-A355-F7B822B8B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2235" y="2032814"/>
            <a:ext cx="8367089" cy="396077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en-US" sz="2400" dirty="0"/>
              <a:t>4. MEDICINE FOR PEOPLE UPTO THE AGE OF AGE 20 YEARS</a:t>
            </a:r>
          </a:p>
          <a:p>
            <a:r>
              <a:rPr lang="en-US" sz="2400" b="1" u="sng" dirty="0"/>
              <a:t>BELL 30 </a:t>
            </a:r>
            <a:r>
              <a:rPr lang="en-US" sz="2400" dirty="0"/>
              <a:t>: two drops in ½ cup of water twice daily 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/>
              <a:t>5. ADULTS – 20YRS TO 60YRs</a:t>
            </a:r>
          </a:p>
          <a:p>
            <a:r>
              <a:rPr lang="en-US" sz="2400" b="1" u="sng" dirty="0"/>
              <a:t>THUJA 30 </a:t>
            </a:r>
            <a:r>
              <a:rPr lang="en-US" sz="2400" dirty="0"/>
              <a:t>: two drops twice daily</a:t>
            </a:r>
          </a:p>
          <a:p>
            <a:endParaRPr lang="en-US" sz="2400" dirty="0"/>
          </a:p>
          <a:p>
            <a:pPr marL="0" indent="0"/>
            <a:r>
              <a:rPr lang="en-US" sz="2400" dirty="0"/>
              <a:t>6. ABOVE 60 YEARS</a:t>
            </a:r>
          </a:p>
          <a:p>
            <a:r>
              <a:rPr lang="en-US" sz="2400" b="1" u="sng" dirty="0"/>
              <a:t>MERC SOL 30</a:t>
            </a:r>
            <a:r>
              <a:rPr lang="en-US" sz="2400" dirty="0"/>
              <a:t>: two drops daily twice</a:t>
            </a:r>
          </a:p>
        </p:txBody>
      </p:sp>
      <p:sp>
        <p:nvSpPr>
          <p:cNvPr id="20" name="Isosceles Triangle 14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02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0F970-61AF-4C80-B2F1-1DDEACB6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u="sng" dirty="0"/>
              <a:t>FEMALES</a:t>
            </a:r>
            <a:r>
              <a:rPr lang="en-IN" u="sng" dirty="0"/>
              <a:t> </a:t>
            </a:r>
            <a:br>
              <a:rPr lang="en-IN" u="sng" dirty="0"/>
            </a:br>
            <a:r>
              <a:rPr lang="en-IN" u="sng" dirty="0"/>
              <a:t>(CONDITIONAL PROPHYLAXIS)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43814-4142-40D7-AAF7-D032F9B2F2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accent5"/>
                </a:solidFill>
              </a:rPr>
              <a:t>NAT MUR 30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Sensitive , sad &amp; easily go into depression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Dwelling in the past – disagreeable events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i-IN" dirty="0">
                <a:solidFill>
                  <a:schemeClr val="tx1"/>
                </a:solidFill>
              </a:rPr>
              <a:t>दिमाग से बातें नहीं निकलती है जिसके कारण रात में नींद नहीं आती है</a:t>
            </a:r>
            <a:r>
              <a:rPr lang="en-IN" dirty="0">
                <a:solidFill>
                  <a:schemeClr val="tx1"/>
                </a:solidFill>
              </a:rPr>
              <a:t>|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SALTY </a:t>
            </a:r>
            <a:r>
              <a:rPr lang="hi-IN" dirty="0">
                <a:solidFill>
                  <a:schemeClr val="tx1"/>
                </a:solidFill>
              </a:rPr>
              <a:t>चीजें ज्यादा पसंद है</a:t>
            </a:r>
            <a:endParaRPr lang="en-IN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Reserve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Loves solitude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IN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A47980-CDDD-4BA4-9BC5-51CCD4A233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accent5"/>
                </a:solidFill>
              </a:rPr>
              <a:t>SEPIA 30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i-IN" dirty="0"/>
              <a:t>बहुत ही चिड़चिड़ापन </a:t>
            </a:r>
            <a:endParaRPr lang="en-IN" dirty="0"/>
          </a:p>
          <a:p>
            <a:pPr>
              <a:buFont typeface="Arial" panose="020B0604020202020204" pitchFamily="34" charset="0"/>
              <a:buChar char="•"/>
            </a:pPr>
            <a:r>
              <a:rPr lang="hi-IN" dirty="0"/>
              <a:t>और जिन्हें लगता है कि वह बहुत ही </a:t>
            </a:r>
            <a:r>
              <a:rPr lang="en-IN" dirty="0"/>
              <a:t>miserable life</a:t>
            </a:r>
            <a:r>
              <a:rPr lang="hi-IN" dirty="0"/>
              <a:t> </a:t>
            </a:r>
            <a:r>
              <a:rPr lang="en-IN" dirty="0"/>
              <a:t>situation </a:t>
            </a:r>
            <a:r>
              <a:rPr lang="hi-IN" dirty="0"/>
              <a:t>में रह रही है </a:t>
            </a:r>
            <a:endParaRPr lang="en-IN" dirty="0"/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NO SEXUAL DRIVE.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i-IN" dirty="0"/>
              <a:t>अकेलेपन का एहसास रहता हो</a:t>
            </a:r>
            <a:r>
              <a:rPr lang="en-IN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i-IN" dirty="0"/>
              <a:t> घर परिवार के कार्य को करने की इच्छा बिल्कुल नहीं होती फिर भी दायित्व समझ कर करती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2303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34B59-A512-4381-9C6B-0DEB56649B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5" y="357809"/>
            <a:ext cx="4080196" cy="5683552"/>
          </a:xfrm>
        </p:spPr>
        <p:txBody>
          <a:bodyPr/>
          <a:lstStyle/>
          <a:p>
            <a:r>
              <a:rPr lang="en-IN" dirty="0">
                <a:solidFill>
                  <a:schemeClr val="accent5"/>
                </a:solidFill>
              </a:rPr>
              <a:t>PULSATILLA 30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Soft spoken , sweet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i-IN" b="1" dirty="0">
                <a:solidFill>
                  <a:schemeClr val="tx1"/>
                </a:solidFill>
              </a:rPr>
              <a:t>सबकी हां में हां मिलाने वाली </a:t>
            </a:r>
            <a:endParaRPr lang="en-IN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i-IN" b="1" dirty="0">
                <a:solidFill>
                  <a:schemeClr val="tx1"/>
                </a:solidFill>
              </a:rPr>
              <a:t>जो छोटी-छोटी बात पर रो पड़े</a:t>
            </a:r>
            <a:endParaRPr lang="en-IN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Fatty and fried food does not agree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Need consolation , love and sympathy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solidFill>
                  <a:schemeClr val="tx1"/>
                </a:solidFill>
              </a:rPr>
              <a:t>If not paid attention , gets angry and starts weeping piteously to draw attention of everyone towards her </a:t>
            </a:r>
          </a:p>
          <a:p>
            <a:pPr>
              <a:buFont typeface="Arial" panose="020B0604020202020204" pitchFamily="34" charset="0"/>
              <a:buChar char="•"/>
            </a:pPr>
            <a:endParaRPr lang="en-IN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25C00-5162-4396-B0D7-AA97FE7A5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357809"/>
            <a:ext cx="3948013" cy="5683553"/>
          </a:xfrm>
        </p:spPr>
        <p:txBody>
          <a:bodyPr/>
          <a:lstStyle/>
          <a:p>
            <a:r>
              <a:rPr lang="en-IN" dirty="0">
                <a:solidFill>
                  <a:schemeClr val="accent5"/>
                </a:solidFill>
              </a:rPr>
              <a:t>STAPHYSAGRIA 30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Who seems to be cheerful always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Very caring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Kind hearted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Never angry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</a:rPr>
              <a:t>Who keeps her anger and emotions suppressed , despite of mortification and indignation, does not complain.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solidFill>
                <a:schemeClr val="accent5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057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DF6FC76-78B8-49E7-B40C-1858C6D459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38470"/>
            <a:ext cx="3921170" cy="5128591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>
                <a:solidFill>
                  <a:schemeClr val="accent4"/>
                </a:solidFill>
              </a:rPr>
              <a:t> CARCINOCIN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सप्ताह में एक बार 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PETS</a:t>
            </a:r>
            <a:r>
              <a:rPr lang="hi-IN" b="1" dirty="0"/>
              <a:t> पसंद हो 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जिनके परिवार में कैंसर</a:t>
            </a:r>
            <a:r>
              <a:rPr lang="en-IN" b="1" dirty="0"/>
              <a:t>,Diabetes ,asthma</a:t>
            </a:r>
            <a:r>
              <a:rPr lang="hi-IN" b="1" dirty="0"/>
              <a:t> की हिस्ट्री हो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4"/>
                </a:solidFill>
              </a:rPr>
              <a:t>TUBERCULINUM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जिसके परिवार में ट्यूबरक्लोसिस की हिस्ट्री 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और गली के कुत्तों से बहुत डर लगता हो 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Loves travelling a lot </a:t>
            </a:r>
          </a:p>
          <a:p>
            <a:pPr>
              <a:buFont typeface="Wingdings" panose="05000000000000000000" pitchFamily="2" charset="2"/>
              <a:buChar char="q"/>
            </a:pPr>
            <a:endParaRPr lang="en-IN" b="1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58BEA35-4BB7-4BAA-937A-5AF31B88F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38470"/>
            <a:ext cx="3762482" cy="4702892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>
                <a:solidFill>
                  <a:schemeClr val="accent4"/>
                </a:solidFill>
              </a:rPr>
              <a:t>SYPHILINUM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Family history of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dirty="0"/>
              <a:t>Suicidal death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dirty="0"/>
              <a:t>Schizophrenia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dirty="0"/>
              <a:t>OCD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dirty="0"/>
              <a:t>Mania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जिन्हें साफ सफाई का मेनिया हो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endParaRPr lang="en-IN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4"/>
                </a:solidFill>
              </a:rPr>
              <a:t>MEDORHINUM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b="1" dirty="0"/>
              <a:t>अगर अपने पीछे किसी परछाई का एहसास होता हो</a:t>
            </a:r>
            <a:endParaRPr lang="en-IN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IN" b="1" dirty="0"/>
              <a:t>Afraid of cats and darkness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FHO – deaths due to heart diseases, nail biting and usually prefer to sleep on abdomen 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E11AE7-CC9D-4D0E-B2E0-0A2CCBE4C188}"/>
              </a:ext>
            </a:extLst>
          </p:cNvPr>
          <p:cNvSpPr txBox="1"/>
          <p:nvPr/>
        </p:nvSpPr>
        <p:spPr>
          <a:xfrm>
            <a:off x="424071" y="291548"/>
            <a:ext cx="8428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/>
              <a:t>PROPHYLAXIS BASED ON FAMILY HISTORY OF DIFFERENT MEDICAL CONDITION</a:t>
            </a:r>
          </a:p>
        </p:txBody>
      </p:sp>
    </p:spTree>
    <p:extLst>
      <p:ext uri="{BB962C8B-B14F-4D97-AF65-F5344CB8AC3E}">
        <p14:creationId xmlns:p14="http://schemas.microsoft.com/office/powerpoint/2010/main" val="3667515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7F51-5B58-4FB2-A316-B3CB16C48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/>
              <a:t> HOMEOPATHIC MEDICINES FOR PATIENTS WITH FLU LIKE SYMPTOMS STAGE WISE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7A719-8618-459B-BCFC-8E659A832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IN" sz="2600" b="1" u="sng" dirty="0">
                <a:solidFill>
                  <a:srgbClr val="FF0000"/>
                </a:solidFill>
              </a:rPr>
              <a:t>VERY 1</a:t>
            </a:r>
            <a:r>
              <a:rPr lang="en-IN" sz="2600" b="1" u="sng" baseline="30000" dirty="0">
                <a:solidFill>
                  <a:srgbClr val="FF0000"/>
                </a:solidFill>
              </a:rPr>
              <a:t>ST</a:t>
            </a:r>
            <a:r>
              <a:rPr lang="en-IN" sz="2600" b="1" u="sng" dirty="0">
                <a:solidFill>
                  <a:srgbClr val="FF0000"/>
                </a:solidFill>
              </a:rPr>
              <a:t> STAGE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Symptoms like – mild nasal discharge , sneezing , irritation and tingling within nose and throat and mild discomfort BUT NO FEVER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Medicine : R-6 (</a:t>
            </a:r>
            <a:r>
              <a:rPr lang="en-IN" dirty="0" err="1"/>
              <a:t>Reckweg</a:t>
            </a:r>
            <a:r>
              <a:rPr lang="en-IN" dirty="0"/>
              <a:t>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Dosage : 5 drops in ½ cup of water 3 times daily </a:t>
            </a:r>
          </a:p>
          <a:p>
            <a:pPr marL="0" indent="0">
              <a:buNone/>
            </a:pPr>
            <a:r>
              <a:rPr lang="en-IN" dirty="0"/>
              <a:t>                                            +</a:t>
            </a:r>
          </a:p>
          <a:p>
            <a:pPr marL="0" indent="0">
              <a:buNone/>
            </a:pPr>
            <a:r>
              <a:rPr lang="en-IN" dirty="0"/>
              <a:t>Bio combination no. 10 ( </a:t>
            </a:r>
            <a:r>
              <a:rPr lang="en-IN" dirty="0" err="1"/>
              <a:t>Biochemic</a:t>
            </a:r>
            <a:r>
              <a:rPr lang="en-IN" dirty="0"/>
              <a:t> medicine ) </a:t>
            </a:r>
          </a:p>
          <a:p>
            <a:pPr marL="0" indent="0">
              <a:buNone/>
            </a:pPr>
            <a:r>
              <a:rPr lang="en-IN" dirty="0"/>
              <a:t>Dosage: Adult –4 tablets 3 times a day</a:t>
            </a:r>
          </a:p>
          <a:p>
            <a:pPr marL="0" indent="0">
              <a:buNone/>
            </a:pPr>
            <a:r>
              <a:rPr lang="en-IN" dirty="0"/>
              <a:t>       children – 2 tablets 3 times a day</a:t>
            </a:r>
          </a:p>
          <a:p>
            <a:pPr marL="0" indent="0">
              <a:buNone/>
            </a:pPr>
            <a:r>
              <a:rPr lang="en-IN" b="1" dirty="0">
                <a:solidFill>
                  <a:schemeClr val="accent4"/>
                </a:solidFill>
              </a:rPr>
              <a:t>NOTE: CONTINUE TILL SYMPTOMS PERSIST ALONG WITH OTHER SYMPTOMATIC MEDICATION PRESCRIBED BY YOUR PHYSICIAN </a:t>
            </a:r>
          </a:p>
        </p:txBody>
      </p:sp>
    </p:spTree>
    <p:extLst>
      <p:ext uri="{BB962C8B-B14F-4D97-AF65-F5344CB8AC3E}">
        <p14:creationId xmlns:p14="http://schemas.microsoft.com/office/powerpoint/2010/main" val="138364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0EDB75-8A63-4143-A66C-BBD640EA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IN" dirty="0"/>
              <a:t>SECOND STAGE</a:t>
            </a:r>
            <a:br>
              <a:rPr lang="en-IN" dirty="0"/>
            </a:br>
            <a:r>
              <a:rPr lang="en-IN" dirty="0"/>
              <a:t>          A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33F176-624B-4B7B-BE30-EB84C07CC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IN" dirty="0"/>
              <a:t>Symptoms – fever with headache and wants to lie down quietly during fever accompanied by other flu like symptoms  </a:t>
            </a:r>
          </a:p>
          <a:p>
            <a:r>
              <a:rPr lang="en-IN" dirty="0"/>
              <a:t>Medicine – BELLADONA 30</a:t>
            </a:r>
          </a:p>
          <a:p>
            <a:r>
              <a:rPr lang="en-IN" dirty="0"/>
              <a:t>Dosage: 5 drops in ½ cup of water , 3 times daily</a:t>
            </a:r>
          </a:p>
          <a:p>
            <a:pPr marL="0" indent="0">
              <a:buNone/>
            </a:pPr>
            <a:r>
              <a:rPr lang="en-IN" dirty="0"/>
              <a:t>                                        + </a:t>
            </a:r>
          </a:p>
          <a:p>
            <a:pPr marL="0" indent="0">
              <a:buNone/>
            </a:pPr>
            <a:r>
              <a:rPr lang="en-IN" dirty="0"/>
              <a:t>BIOCOMBINATION NUMBER 22 ( </a:t>
            </a:r>
            <a:r>
              <a:rPr lang="en-IN" dirty="0" err="1"/>
              <a:t>biochemic</a:t>
            </a:r>
            <a:r>
              <a:rPr lang="en-IN" dirty="0"/>
              <a:t> medicine )</a:t>
            </a:r>
          </a:p>
          <a:p>
            <a:pPr marL="0" indent="0">
              <a:buNone/>
            </a:pPr>
            <a:r>
              <a:rPr lang="en-IN" dirty="0"/>
              <a:t>Dosage: Adult –4 tablets 3 times a day</a:t>
            </a:r>
          </a:p>
          <a:p>
            <a:pPr marL="0" indent="0">
              <a:buNone/>
            </a:pPr>
            <a:r>
              <a:rPr lang="en-IN" dirty="0"/>
              <a:t>       children – 2 tablets 3 times a day</a:t>
            </a:r>
          </a:p>
          <a:p>
            <a:pPr marL="0" indent="0">
              <a:buNone/>
            </a:pPr>
            <a:r>
              <a:rPr lang="en-IN" b="1" dirty="0"/>
              <a:t>NOTE: CONTINUE TILL SYMPTOMS PERSIST ALONG WITH OTHER SYMPTOMATIC MEDICATION PRESCRIBED BY YOUR PHYSICIAN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071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39A83-8624-43F3-83E4-32F9DF735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pPr algn="ctr"/>
            <a:r>
              <a:rPr lang="en-IN" dirty="0"/>
              <a:t>SECOND STAGE B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461DB-AC85-42FD-8F14-BFE566DA3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IN" dirty="0"/>
              <a:t>Symptoms: fever with pain (as if bones will break) , pain in joints and muscles accompanied by nausea and vomiting with variable thirst </a:t>
            </a:r>
          </a:p>
          <a:p>
            <a:r>
              <a:rPr lang="en-IN" dirty="0"/>
              <a:t>Medicine: EUPATORIUM PERF 200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Dosage : : 5 drops in ½ cup of water 3 times daily </a:t>
            </a:r>
          </a:p>
          <a:p>
            <a:pPr marL="0" indent="0">
              <a:buNone/>
            </a:pPr>
            <a:r>
              <a:rPr lang="en-IN" dirty="0"/>
              <a:t>                                            +</a:t>
            </a:r>
          </a:p>
          <a:p>
            <a:pPr marL="0" indent="0">
              <a:buNone/>
            </a:pPr>
            <a:r>
              <a:rPr lang="en-IN" dirty="0"/>
              <a:t>Bio combination no. 4 ( </a:t>
            </a:r>
            <a:r>
              <a:rPr lang="en-IN" dirty="0" err="1"/>
              <a:t>Biochemic</a:t>
            </a:r>
            <a:r>
              <a:rPr lang="en-IN" dirty="0"/>
              <a:t> medicine ) </a:t>
            </a:r>
          </a:p>
          <a:p>
            <a:pPr marL="0" indent="0">
              <a:buNone/>
            </a:pPr>
            <a:r>
              <a:rPr lang="en-IN" dirty="0"/>
              <a:t>Dosage: Adult –4 tablets 3 times a day</a:t>
            </a:r>
          </a:p>
          <a:p>
            <a:pPr marL="0" indent="0">
              <a:buNone/>
            </a:pPr>
            <a:r>
              <a:rPr lang="en-IN" dirty="0"/>
              <a:t>       children – 2 tablets 3 times a day</a:t>
            </a:r>
          </a:p>
          <a:p>
            <a:pPr marL="0" indent="0">
              <a:buNone/>
            </a:pPr>
            <a:r>
              <a:rPr lang="en-IN" b="1" dirty="0"/>
              <a:t>NOTE: CONTINUE TILL SYMPTOMS PERSIST ALONG WITH OTHER SYMPTOMATIC MEDICATION PRESCRIBED BY YOUR PHYSICIAN </a:t>
            </a:r>
          </a:p>
          <a:p>
            <a:endParaRPr lang="en-IN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57609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1076</Words>
  <Application>Microsoft Office PowerPoint</Application>
  <PresentationFormat>Widescreen</PresentationFormat>
  <Paragraphs>144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MEDICAL MANAGEMENT (CORONAVIRUS PANDEMIC) </vt:lpstr>
      <vt:lpstr>GENERAL VITALISER AND IMMUNE BOOSTER</vt:lpstr>
      <vt:lpstr>PowerPoint Presentation</vt:lpstr>
      <vt:lpstr>FEMALES  (CONDITIONAL PROPHYLAXIS)</vt:lpstr>
      <vt:lpstr>PowerPoint Presentation</vt:lpstr>
      <vt:lpstr>PowerPoint Presentation</vt:lpstr>
      <vt:lpstr> HOMEOPATHIC MEDICINES FOR PATIENTS WITH FLU LIKE SYMPTOMS STAGE WISE</vt:lpstr>
      <vt:lpstr>SECOND STAGE           A</vt:lpstr>
      <vt:lpstr>SECOND STAGE B </vt:lpstr>
      <vt:lpstr>SECOND STAGE            C     </vt:lpstr>
      <vt:lpstr>SECOND STAGE D</vt:lpstr>
      <vt:lpstr>STAGE 3</vt:lpstr>
      <vt:lpstr>STAGE 4</vt:lpstr>
      <vt:lpstr>STAGE OF COLLAPSE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MANAGEMENT (CORONAVIRUS PANDEMIC) </dc:title>
  <dc:creator>hpw</dc:creator>
  <cp:lastModifiedBy>hpw</cp:lastModifiedBy>
  <cp:revision>5</cp:revision>
  <dcterms:created xsi:type="dcterms:W3CDTF">2020-04-13T09:43:29Z</dcterms:created>
  <dcterms:modified xsi:type="dcterms:W3CDTF">2020-04-13T09:46:01Z</dcterms:modified>
</cp:coreProperties>
</file>